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B29BC-BD3E-4A80-A716-0609E880336D}"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700EF-0112-4C54-81F9-21FAF4B69D7E}"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2123728" y="1268760"/>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smtClean="0">
                <a:solidFill>
                  <a:prstClr val="white"/>
                </a:solidFill>
                <a:cs typeface="Arial" charset="0"/>
              </a:rPr>
              <a:t>Porcentaje de acceso de las MIPYMES a los productos y servicios ofrecidos a través de la Vitrina de Soluciones Tecnológica</a:t>
            </a:r>
            <a:endParaRPr lang="es-MX"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10" name="Picture 9" descr="niño preguntando.jpg"/>
          <p:cNvPicPr>
            <a:picLocks noChangeAspect="1"/>
          </p:cNvPicPr>
          <p:nvPr/>
        </p:nvPicPr>
        <p:blipFill>
          <a:blip r:embed="rId4" cstate="print"/>
          <a:stretch>
            <a:fillRect/>
          </a:stretch>
        </p:blipFill>
        <p:spPr>
          <a:xfrm>
            <a:off x="251520" y="2429445"/>
            <a:ext cx="1359595" cy="1359595"/>
          </a:xfrm>
          <a:prstGeom prst="rect">
            <a:avLst/>
          </a:prstGeom>
        </p:spPr>
      </p:pic>
      <p:sp>
        <p:nvSpPr>
          <p:cNvPr id="11" name="Down Arrow 10"/>
          <p:cNvSpPr/>
          <p:nvPr/>
        </p:nvSpPr>
        <p:spPr>
          <a:xfrm>
            <a:off x="4644008" y="2348880"/>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835696" y="2865710"/>
            <a:ext cx="6768752" cy="923330"/>
          </a:xfrm>
          <a:prstGeom prst="rect">
            <a:avLst/>
          </a:prstGeom>
          <a:noFill/>
        </p:spPr>
        <p:txBody>
          <a:bodyPr wrap="square" rtlCol="0">
            <a:spAutoFit/>
          </a:bodyPr>
          <a:lstStyle/>
          <a:p>
            <a:r>
              <a:rPr lang="es-MX" dirty="0">
                <a:solidFill>
                  <a:prstClr val="black"/>
                </a:solidFill>
              </a:rPr>
              <a:t>Mide el número de MIPYMES apoyadas a través </a:t>
            </a:r>
            <a:r>
              <a:rPr lang="es-MX" dirty="0" smtClean="0">
                <a:solidFill>
                  <a:prstClr val="black"/>
                </a:solidFill>
              </a:rPr>
              <a:t>de los </a:t>
            </a:r>
            <a:r>
              <a:rPr lang="es-MX" dirty="0" smtClean="0"/>
              <a:t> </a:t>
            </a:r>
            <a:r>
              <a:rPr lang="es-MX" dirty="0" smtClean="0">
                <a:cs typeface="Arial" charset="0"/>
              </a:rPr>
              <a:t>productos y servicios ofrecidos a través de la Vitrina de Soluciones Tecnológica</a:t>
            </a:r>
            <a:endParaRPr lang="es-MX" dirty="0"/>
          </a:p>
          <a:p>
            <a:endParaRPr lang="es-MX" dirty="0">
              <a:solidFill>
                <a:prstClr val="black"/>
              </a:solidFill>
            </a:endParaRPr>
          </a:p>
        </p:txBody>
      </p:sp>
      <p:sp>
        <p:nvSpPr>
          <p:cNvPr id="17" name="TextBox 16"/>
          <p:cNvSpPr txBox="1"/>
          <p:nvPr/>
        </p:nvSpPr>
        <p:spPr>
          <a:xfrm>
            <a:off x="1835697" y="4005064"/>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907705" y="4446404"/>
          <a:ext cx="6192687" cy="2113280"/>
        </p:xfrm>
        <a:graphic>
          <a:graphicData uri="http://schemas.openxmlformats.org/drawingml/2006/table">
            <a:tbl>
              <a:tblPr firstRow="1" bandRow="1">
                <a:tableStyleId>{5C22544A-7EE6-4342-B048-85BDC9FD1C3A}</a:tableStyleId>
              </a:tblPr>
              <a:tblGrid>
                <a:gridCol w="2880319"/>
                <a:gridCol w="3312368"/>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MIPYMES que acceden a los productos y servicios ofrecidos por proveedores de tecnologías acreditadas por el INADEM en la Vitrina de Soluciones Tecnológica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MIPYMES estimadas a acceder a los productos y servicios ofrecidos a través de la Vitrina de Soluciones Tecnológica en el período t</a:t>
                      </a:r>
                    </a:p>
                  </a:txBody>
                  <a:tcPr/>
                </a:tc>
              </a:tr>
              <a:tr h="370840">
                <a:tc gridSpan="2">
                  <a:txBody>
                    <a:bodyPr/>
                    <a:lstStyle/>
                    <a:p>
                      <a:r>
                        <a:rPr lang="es-MX" sz="1400" kern="1200" dirty="0" smtClean="0">
                          <a:solidFill>
                            <a:schemeClr val="dk1"/>
                          </a:solidFill>
                          <a:latin typeface="+mn-lt"/>
                          <a:ea typeface="+mn-ea"/>
                          <a:cs typeface="+mn-cs"/>
                        </a:rPr>
                        <a:t>Frecuencia: </a:t>
                      </a:r>
                      <a:r>
                        <a:rPr lang="es-MX" sz="1400" kern="1200" dirty="0" smtClean="0">
                          <a:solidFill>
                            <a:schemeClr val="dk1"/>
                          </a:solidFill>
                          <a:latin typeface="+mn-lt"/>
                          <a:ea typeface="+mn-ea"/>
                          <a:cs typeface="+mn-cs"/>
                        </a:rPr>
                        <a:t>Trimestral</a:t>
                      </a:r>
                      <a:endParaRPr lang="es-MX" sz="1400" kern="1200" dirty="0" smtClean="0">
                        <a:solidFill>
                          <a:schemeClr val="dk1"/>
                        </a:solidFill>
                        <a:latin typeface="+mn-lt"/>
                        <a:ea typeface="+mn-ea"/>
                        <a:cs typeface="+mn-cs"/>
                      </a:endParaRP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5" name="TextBox 4"/>
          <p:cNvSpPr txBox="1"/>
          <p:nvPr/>
        </p:nvSpPr>
        <p:spPr>
          <a:xfrm>
            <a:off x="251520" y="4545702"/>
            <a:ext cx="8712968" cy="2123658"/>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marL="342900" indent="-342900">
              <a:buFontTx/>
              <a:buAutoNum type="arabicParenR"/>
            </a:pPr>
            <a:r>
              <a:rPr lang="es-MX" sz="1600" dirty="0">
                <a:solidFill>
                  <a:prstClr val="black"/>
                </a:solidFill>
              </a:rPr>
              <a:t>MIPYMES apoyadas de las convocatorias:</a:t>
            </a:r>
          </a:p>
          <a:p>
            <a:pPr lvl="1">
              <a:buFont typeface="Arial" pitchFamily="34" charset="0"/>
              <a:buChar char="•"/>
            </a:pPr>
            <a:r>
              <a:rPr lang="es-MX" sz="1600" dirty="0">
                <a:solidFill>
                  <a:prstClr val="black"/>
                </a:solidFill>
              </a:rPr>
              <a:t> 5.1 Incorporación de tecnologías de información y comunicación a las micro y pequeñas empresas </a:t>
            </a:r>
          </a:p>
          <a:p>
            <a:pPr lvl="1">
              <a:buFont typeface="Arial" pitchFamily="34" charset="0"/>
              <a:buChar char="•"/>
            </a:pPr>
            <a:r>
              <a:rPr lang="es-MX" sz="1600" dirty="0">
                <a:solidFill>
                  <a:prstClr val="black"/>
                </a:solidFill>
              </a:rPr>
              <a:t> 5.2 </a:t>
            </a:r>
            <a:r>
              <a:rPr lang="es-MX" sz="1600" dirty="0" smtClean="0"/>
              <a:t>Desarrollo de Capacidades Empresariales para Microempresas a través de la incorporación de Tecnologías de la Información y Comunicaciones (</a:t>
            </a:r>
            <a:r>
              <a:rPr lang="es-MX" sz="1600" dirty="0" err="1" smtClean="0"/>
              <a:t>TIC’s</a:t>
            </a:r>
            <a:r>
              <a:rPr lang="es-MX" sz="1600" dirty="0" smtClean="0"/>
              <a:t>)</a:t>
            </a:r>
            <a:endParaRPr lang="es-MX" sz="1600" dirty="0">
              <a:solidFill>
                <a:prstClr val="black"/>
              </a:solidFill>
            </a:endParaRPr>
          </a:p>
          <a:p>
            <a:pPr marL="0" lvl="1"/>
            <a:r>
              <a:rPr lang="es-MX" sz="1600" dirty="0">
                <a:solidFill>
                  <a:prstClr val="black"/>
                </a:solidFill>
              </a:rPr>
              <a:t>2) MIPYMES apoyadas con TIC a través de los convenios de coordinación con los </a:t>
            </a:r>
            <a:r>
              <a:rPr lang="es-MX" sz="1600" dirty="0" smtClean="0">
                <a:solidFill>
                  <a:prstClr val="black"/>
                </a:solidFill>
              </a:rPr>
              <a:t>estados</a:t>
            </a:r>
            <a:endParaRPr lang="es-MX" sz="1600" dirty="0">
              <a:solidFill>
                <a:prstClr val="black"/>
              </a:solidFill>
            </a:endParaRPr>
          </a:p>
        </p:txBody>
      </p:sp>
      <p:sp>
        <p:nvSpPr>
          <p:cNvPr id="4" name="16 Rectángulo"/>
          <p:cNvSpPr/>
          <p:nvPr/>
        </p:nvSpPr>
        <p:spPr>
          <a:xfrm>
            <a:off x="611560" y="1268760"/>
            <a:ext cx="763284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6" name="Table 5"/>
          <p:cNvGraphicFramePr>
            <a:graphicFrameLocks noGrp="1"/>
          </p:cNvGraphicFramePr>
          <p:nvPr/>
        </p:nvGraphicFramePr>
        <p:xfrm>
          <a:off x="611559" y="1628800"/>
          <a:ext cx="7632849" cy="2809240"/>
        </p:xfrm>
        <a:graphic>
          <a:graphicData uri="http://schemas.openxmlformats.org/drawingml/2006/table">
            <a:tbl>
              <a:tblPr firstRow="1" bandRow="1">
                <a:tableStyleId>{8799B23B-EC83-4686-B30A-512413B5E67A}</a:tableStyleId>
              </a:tblPr>
              <a:tblGrid>
                <a:gridCol w="1224137"/>
                <a:gridCol w="2304256"/>
                <a:gridCol w="4104456"/>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septiembre</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100%</a:t>
                      </a:r>
                      <a:endParaRPr lang="es-MX" sz="1400" dirty="0"/>
                    </a:p>
                  </a:txBody>
                  <a:tcPr/>
                </a:tc>
                <a:tc>
                  <a:txBody>
                    <a:bodyPr/>
                    <a:lstStyle/>
                    <a:p>
                      <a:pPr algn="ctr"/>
                      <a:r>
                        <a:rPr lang="es-MX" sz="1400" dirty="0" smtClean="0"/>
                        <a:t>120</a:t>
                      </a:r>
                      <a:r>
                        <a:rPr lang="es-MX" sz="1400" dirty="0" smtClean="0"/>
                        <a:t>%</a:t>
                      </a:r>
                      <a:endParaRPr lang="es-MX" sz="1400" dirty="0"/>
                    </a:p>
                  </a:txBody>
                  <a:tcPr/>
                </a:tc>
                <a:tc>
                  <a:txBody>
                    <a:bodyPr/>
                    <a:lstStyle/>
                    <a:p>
                      <a:pPr algn="just"/>
                      <a:r>
                        <a:rPr lang="es-MX" sz="1400" dirty="0" smtClean="0"/>
                        <a:t>La primera edición de la convocatorias 5.1 aprobó un total de 6,299 proyectos, por un monto de 210.8 millones de pesos, mientras que la segunda emisión de la convocatoria 5.1 realizada en el mes de agosto aprobó un total de 6,318 proyectos y la tercera emisión de la convocatoria 5.1 realizada en el mes de septiembre aprobó 5,446 proyectos, lo que da un total de 18,063 MIPYMES que acceden a tecnologías de información, que representa un porcentaje de atención del 120% y un cumplimiento de 151% respecto a la meta programada en el trimestre</a:t>
                      </a:r>
                      <a:endParaRPr lang="es-MX"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284</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5</cp:revision>
  <dcterms:created xsi:type="dcterms:W3CDTF">2015-09-21T17:08:32Z</dcterms:created>
  <dcterms:modified xsi:type="dcterms:W3CDTF">2016-10-18T20:57:52Z</dcterms:modified>
</cp:coreProperties>
</file>